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0" r:id="rId2"/>
    <p:sldMasterId id="2147483676" r:id="rId3"/>
    <p:sldMasterId id="2147483682" r:id="rId4"/>
    <p:sldMasterId id="2147483702" r:id="rId5"/>
    <p:sldMasterId id="2147483716" r:id="rId6"/>
  </p:sldMasterIdLst>
  <p:handoutMasterIdLst>
    <p:handoutMasterId r:id="rId14"/>
  </p:handoutMasterIdLst>
  <p:sldIdLst>
    <p:sldId id="282" r:id="rId7"/>
    <p:sldId id="283" r:id="rId8"/>
    <p:sldId id="284" r:id="rId9"/>
    <p:sldId id="285" r:id="rId10"/>
    <p:sldId id="286" r:id="rId11"/>
    <p:sldId id="289" r:id="rId12"/>
    <p:sldId id="28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85CC"/>
    <a:srgbClr val="3027E9"/>
    <a:srgbClr val="0D09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008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508"/>
            <a:ext cx="8534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38F3-BADB-4CE6-A5B8-DD04BA14C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7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44AA-8B50-40E0-B4E8-088AADBC7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52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008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508"/>
            <a:ext cx="8534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38F3-BADB-4CE6-A5B8-DD04BA14C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3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819-76F7-4004-98F8-95E87C16D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940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68"/>
            <a:ext cx="53035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68"/>
            <a:ext cx="53035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531C-DBBE-43B9-AA05-02C4F85F1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89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CD90-59CA-40F5-AF20-59EBB7649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645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44AA-8B50-40E0-B4E8-088AADBC7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9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008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508"/>
            <a:ext cx="8534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38F3-BADB-4CE6-A5B8-DD04BA14C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94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819-76F7-4004-98F8-95E87C16D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273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68"/>
            <a:ext cx="53035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68"/>
            <a:ext cx="53035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531C-DBBE-43B9-AA05-02C4F85F1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33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CD90-59CA-40F5-AF20-59EBB7649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19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819-76F7-4004-98F8-95E87C16D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788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44AA-8B50-40E0-B4E8-088AADBC7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84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65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311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22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225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59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7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656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628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51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68"/>
            <a:ext cx="53035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68"/>
            <a:ext cx="53035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531C-DBBE-43B9-AA05-02C4F85F1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51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396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088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005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160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74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829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793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560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21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6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35"/>
            <a:ext cx="11580495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CD90-59CA-40F5-AF20-59EBB7649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99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047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911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576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23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512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622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30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44AA-8B50-40E0-B4E8-088AADBC7E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08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38F3-BADB-4CE6-A5B8-DD04BA14C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4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819-76F7-4004-98F8-95E87C16D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66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531C-DBBE-43B9-AA05-02C4F85F1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5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CD90-59CA-40F5-AF20-59EBB7649B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8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50"/>
            <a:ext cx="11580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49" y="1714350"/>
            <a:ext cx="11580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endParaRPr sz="1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2AF8C20E-0E16-4B74-9E29-05A6F8E16A58}" type="datetime1">
              <a:rPr lang="en-US" sz="1900" smtClean="0">
                <a:solidFill>
                  <a:prstClr val="black">
                    <a:tint val="75000"/>
                  </a:prstClr>
                </a:solidFill>
              </a:rPr>
              <a:pPr defTabSz="913924"/>
              <a:t>9/27/2023</a:t>
            </a:fld>
            <a:endParaRPr lang="en-US" sz="1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B6F15528-21DE-4FAA-801E-634DDDAF4B2B}" type="slidenum">
              <a:rPr sz="190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sz="1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51">
        <a:defRPr>
          <a:latin typeface="+mn-lt"/>
          <a:ea typeface="+mn-ea"/>
          <a:cs typeface="+mn-cs"/>
        </a:defRPr>
      </a:lvl2pPr>
      <a:lvl3pPr marL="913924">
        <a:defRPr>
          <a:latin typeface="+mn-lt"/>
          <a:ea typeface="+mn-ea"/>
          <a:cs typeface="+mn-cs"/>
        </a:defRPr>
      </a:lvl3pPr>
      <a:lvl4pPr marL="1370886">
        <a:defRPr>
          <a:latin typeface="+mn-lt"/>
          <a:ea typeface="+mn-ea"/>
          <a:cs typeface="+mn-cs"/>
        </a:defRPr>
      </a:lvl4pPr>
      <a:lvl5pPr marL="1827848">
        <a:defRPr>
          <a:latin typeface="+mn-lt"/>
          <a:ea typeface="+mn-ea"/>
          <a:cs typeface="+mn-cs"/>
        </a:defRPr>
      </a:lvl5pPr>
      <a:lvl6pPr marL="2284822">
        <a:defRPr>
          <a:latin typeface="+mn-lt"/>
          <a:ea typeface="+mn-ea"/>
          <a:cs typeface="+mn-cs"/>
        </a:defRPr>
      </a:lvl6pPr>
      <a:lvl7pPr marL="2741770">
        <a:defRPr>
          <a:latin typeface="+mn-lt"/>
          <a:ea typeface="+mn-ea"/>
          <a:cs typeface="+mn-cs"/>
        </a:defRPr>
      </a:lvl7pPr>
      <a:lvl8pPr marL="3198720">
        <a:defRPr>
          <a:latin typeface="+mn-lt"/>
          <a:ea typeface="+mn-ea"/>
          <a:cs typeface="+mn-cs"/>
        </a:defRPr>
      </a:lvl8pPr>
      <a:lvl9pPr marL="36556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51">
        <a:defRPr>
          <a:latin typeface="+mn-lt"/>
          <a:ea typeface="+mn-ea"/>
          <a:cs typeface="+mn-cs"/>
        </a:defRPr>
      </a:lvl2pPr>
      <a:lvl3pPr marL="913924">
        <a:defRPr>
          <a:latin typeface="+mn-lt"/>
          <a:ea typeface="+mn-ea"/>
          <a:cs typeface="+mn-cs"/>
        </a:defRPr>
      </a:lvl3pPr>
      <a:lvl4pPr marL="1370886">
        <a:defRPr>
          <a:latin typeface="+mn-lt"/>
          <a:ea typeface="+mn-ea"/>
          <a:cs typeface="+mn-cs"/>
        </a:defRPr>
      </a:lvl4pPr>
      <a:lvl5pPr marL="1827848">
        <a:defRPr>
          <a:latin typeface="+mn-lt"/>
          <a:ea typeface="+mn-ea"/>
          <a:cs typeface="+mn-cs"/>
        </a:defRPr>
      </a:lvl5pPr>
      <a:lvl6pPr marL="2284822">
        <a:defRPr>
          <a:latin typeface="+mn-lt"/>
          <a:ea typeface="+mn-ea"/>
          <a:cs typeface="+mn-cs"/>
        </a:defRPr>
      </a:lvl6pPr>
      <a:lvl7pPr marL="2741770">
        <a:defRPr>
          <a:latin typeface="+mn-lt"/>
          <a:ea typeface="+mn-ea"/>
          <a:cs typeface="+mn-cs"/>
        </a:defRPr>
      </a:lvl7pPr>
      <a:lvl8pPr marL="3198720">
        <a:defRPr>
          <a:latin typeface="+mn-lt"/>
          <a:ea typeface="+mn-ea"/>
          <a:cs typeface="+mn-cs"/>
        </a:defRPr>
      </a:lvl8pPr>
      <a:lvl9pPr marL="365567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21" y="1714322"/>
            <a:ext cx="11580495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21" y="1714322"/>
            <a:ext cx="11580495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C20E-0E16-4B74-9E29-05A6F8E16A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50"/>
            <a:ext cx="11580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49" y="1714350"/>
            <a:ext cx="11580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endParaRPr sz="1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2AF8C20E-0E16-4B74-9E29-05A6F8E16A58}" type="datetime1">
              <a:rPr lang="en-US" sz="1900" smtClean="0">
                <a:solidFill>
                  <a:prstClr val="black">
                    <a:tint val="75000"/>
                  </a:prstClr>
                </a:solidFill>
              </a:rPr>
              <a:pPr defTabSz="913924"/>
              <a:t>9/27/2023</a:t>
            </a:fld>
            <a:endParaRPr lang="en-US" sz="1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B6F15528-21DE-4FAA-801E-634DDDAF4B2B}" type="slidenum">
              <a:rPr sz="190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sz="1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24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51">
        <a:defRPr>
          <a:latin typeface="+mn-lt"/>
          <a:ea typeface="+mn-ea"/>
          <a:cs typeface="+mn-cs"/>
        </a:defRPr>
      </a:lvl2pPr>
      <a:lvl3pPr marL="913924">
        <a:defRPr>
          <a:latin typeface="+mn-lt"/>
          <a:ea typeface="+mn-ea"/>
          <a:cs typeface="+mn-cs"/>
        </a:defRPr>
      </a:lvl3pPr>
      <a:lvl4pPr marL="1370886">
        <a:defRPr>
          <a:latin typeface="+mn-lt"/>
          <a:ea typeface="+mn-ea"/>
          <a:cs typeface="+mn-cs"/>
        </a:defRPr>
      </a:lvl4pPr>
      <a:lvl5pPr marL="1827848">
        <a:defRPr>
          <a:latin typeface="+mn-lt"/>
          <a:ea typeface="+mn-ea"/>
          <a:cs typeface="+mn-cs"/>
        </a:defRPr>
      </a:lvl5pPr>
      <a:lvl6pPr marL="2284822">
        <a:defRPr>
          <a:latin typeface="+mn-lt"/>
          <a:ea typeface="+mn-ea"/>
          <a:cs typeface="+mn-cs"/>
        </a:defRPr>
      </a:lvl6pPr>
      <a:lvl7pPr marL="2741770">
        <a:defRPr>
          <a:latin typeface="+mn-lt"/>
          <a:ea typeface="+mn-ea"/>
          <a:cs typeface="+mn-cs"/>
        </a:defRPr>
      </a:lvl7pPr>
      <a:lvl8pPr marL="3198720">
        <a:defRPr>
          <a:latin typeface="+mn-lt"/>
          <a:ea typeface="+mn-ea"/>
          <a:cs typeface="+mn-cs"/>
        </a:defRPr>
      </a:lvl8pPr>
      <a:lvl9pPr marL="36556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51">
        <a:defRPr>
          <a:latin typeface="+mn-lt"/>
          <a:ea typeface="+mn-ea"/>
          <a:cs typeface="+mn-cs"/>
        </a:defRPr>
      </a:lvl2pPr>
      <a:lvl3pPr marL="913924">
        <a:defRPr>
          <a:latin typeface="+mn-lt"/>
          <a:ea typeface="+mn-ea"/>
          <a:cs typeface="+mn-cs"/>
        </a:defRPr>
      </a:lvl3pPr>
      <a:lvl4pPr marL="1370886">
        <a:defRPr>
          <a:latin typeface="+mn-lt"/>
          <a:ea typeface="+mn-ea"/>
          <a:cs typeface="+mn-cs"/>
        </a:defRPr>
      </a:lvl4pPr>
      <a:lvl5pPr marL="1827848">
        <a:defRPr>
          <a:latin typeface="+mn-lt"/>
          <a:ea typeface="+mn-ea"/>
          <a:cs typeface="+mn-cs"/>
        </a:defRPr>
      </a:lvl5pPr>
      <a:lvl6pPr marL="2284822">
        <a:defRPr>
          <a:latin typeface="+mn-lt"/>
          <a:ea typeface="+mn-ea"/>
          <a:cs typeface="+mn-cs"/>
        </a:defRPr>
      </a:lvl6pPr>
      <a:lvl7pPr marL="2741770">
        <a:defRPr>
          <a:latin typeface="+mn-lt"/>
          <a:ea typeface="+mn-ea"/>
          <a:cs typeface="+mn-cs"/>
        </a:defRPr>
      </a:lvl7pPr>
      <a:lvl8pPr marL="3198720">
        <a:defRPr>
          <a:latin typeface="+mn-lt"/>
          <a:ea typeface="+mn-ea"/>
          <a:cs typeface="+mn-cs"/>
        </a:defRPr>
      </a:lvl8pPr>
      <a:lvl9pPr marL="3655671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249" y="1714350"/>
            <a:ext cx="11580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49" y="1714350"/>
            <a:ext cx="11580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endParaRPr sz="1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2AF8C20E-0E16-4B74-9E29-05A6F8E16A58}" type="datetime1">
              <a:rPr lang="en-US" sz="1900" smtClean="0">
                <a:solidFill>
                  <a:prstClr val="black">
                    <a:tint val="75000"/>
                  </a:prstClr>
                </a:solidFill>
              </a:rPr>
              <a:pPr defTabSz="913924"/>
              <a:t>9/27/2023</a:t>
            </a:fld>
            <a:endParaRPr lang="en-US" sz="1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4"/>
            <a:fld id="{B6F15528-21DE-4FAA-801E-634DDDAF4B2B}" type="slidenum">
              <a:rPr sz="190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sz="1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8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51">
        <a:defRPr>
          <a:latin typeface="+mn-lt"/>
          <a:ea typeface="+mn-ea"/>
          <a:cs typeface="+mn-cs"/>
        </a:defRPr>
      </a:lvl2pPr>
      <a:lvl3pPr marL="913924">
        <a:defRPr>
          <a:latin typeface="+mn-lt"/>
          <a:ea typeface="+mn-ea"/>
          <a:cs typeface="+mn-cs"/>
        </a:defRPr>
      </a:lvl3pPr>
      <a:lvl4pPr marL="1370886">
        <a:defRPr>
          <a:latin typeface="+mn-lt"/>
          <a:ea typeface="+mn-ea"/>
          <a:cs typeface="+mn-cs"/>
        </a:defRPr>
      </a:lvl4pPr>
      <a:lvl5pPr marL="1827848">
        <a:defRPr>
          <a:latin typeface="+mn-lt"/>
          <a:ea typeface="+mn-ea"/>
          <a:cs typeface="+mn-cs"/>
        </a:defRPr>
      </a:lvl5pPr>
      <a:lvl6pPr marL="2284822">
        <a:defRPr>
          <a:latin typeface="+mn-lt"/>
          <a:ea typeface="+mn-ea"/>
          <a:cs typeface="+mn-cs"/>
        </a:defRPr>
      </a:lvl6pPr>
      <a:lvl7pPr marL="2741770">
        <a:defRPr>
          <a:latin typeface="+mn-lt"/>
          <a:ea typeface="+mn-ea"/>
          <a:cs typeface="+mn-cs"/>
        </a:defRPr>
      </a:lvl7pPr>
      <a:lvl8pPr marL="3198720">
        <a:defRPr>
          <a:latin typeface="+mn-lt"/>
          <a:ea typeface="+mn-ea"/>
          <a:cs typeface="+mn-cs"/>
        </a:defRPr>
      </a:lvl8pPr>
      <a:lvl9pPr marL="365567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51">
        <a:defRPr>
          <a:latin typeface="+mn-lt"/>
          <a:ea typeface="+mn-ea"/>
          <a:cs typeface="+mn-cs"/>
        </a:defRPr>
      </a:lvl2pPr>
      <a:lvl3pPr marL="913924">
        <a:defRPr>
          <a:latin typeface="+mn-lt"/>
          <a:ea typeface="+mn-ea"/>
          <a:cs typeface="+mn-cs"/>
        </a:defRPr>
      </a:lvl3pPr>
      <a:lvl4pPr marL="1370886">
        <a:defRPr>
          <a:latin typeface="+mn-lt"/>
          <a:ea typeface="+mn-ea"/>
          <a:cs typeface="+mn-cs"/>
        </a:defRPr>
      </a:lvl4pPr>
      <a:lvl5pPr marL="1827848">
        <a:defRPr>
          <a:latin typeface="+mn-lt"/>
          <a:ea typeface="+mn-ea"/>
          <a:cs typeface="+mn-cs"/>
        </a:defRPr>
      </a:lvl5pPr>
      <a:lvl6pPr marL="2284822">
        <a:defRPr>
          <a:latin typeface="+mn-lt"/>
          <a:ea typeface="+mn-ea"/>
          <a:cs typeface="+mn-cs"/>
        </a:defRPr>
      </a:lvl6pPr>
      <a:lvl7pPr marL="2741770">
        <a:defRPr>
          <a:latin typeface="+mn-lt"/>
          <a:ea typeface="+mn-ea"/>
          <a:cs typeface="+mn-cs"/>
        </a:defRPr>
      </a:lvl7pPr>
      <a:lvl8pPr marL="3198720">
        <a:defRPr>
          <a:latin typeface="+mn-lt"/>
          <a:ea typeface="+mn-ea"/>
          <a:cs typeface="+mn-cs"/>
        </a:defRPr>
      </a:lvl8pPr>
      <a:lvl9pPr marL="365567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48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hlinkClick r:id="rId15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0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28600"/>
            <a:ext cx="84582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spcCol="0" rtlCol="0" anchor="ctr"/>
          <a:lstStyle/>
          <a:p>
            <a:pPr algn="ctr" defTabSz="913924"/>
            <a:r>
              <a:rPr lang="ru-RU" sz="2000" b="1" dirty="0">
                <a:solidFill>
                  <a:srgbClr val="002060"/>
                </a:solidFill>
              </a:rPr>
              <a:t>Проект предпрофессионального образования «Педагогический класс» </a:t>
            </a:r>
            <a:r>
              <a:rPr lang="ru-RU" sz="2000" b="1" dirty="0" smtClean="0">
                <a:solidFill>
                  <a:srgbClr val="002060"/>
                </a:solidFill>
              </a:rPr>
              <a:t>           в </a:t>
            </a:r>
            <a:r>
              <a:rPr lang="ru-RU" sz="2000" b="1" dirty="0">
                <a:solidFill>
                  <a:srgbClr val="002060"/>
                </a:solidFill>
              </a:rPr>
              <a:t>образовательных организациях </a:t>
            </a:r>
            <a:r>
              <a:rPr lang="ru-RU" sz="2000" b="1" dirty="0" err="1">
                <a:solidFill>
                  <a:srgbClr val="002060"/>
                </a:solidFill>
              </a:rPr>
              <a:t>г.о</a:t>
            </a:r>
            <a:r>
              <a:rPr lang="ru-RU" sz="2000" b="1" dirty="0">
                <a:solidFill>
                  <a:srgbClr val="002060"/>
                </a:solidFill>
              </a:rPr>
              <a:t>. Самара</a:t>
            </a:r>
          </a:p>
          <a:p>
            <a:pPr algn="ctr" defTabSz="913924"/>
            <a:r>
              <a:rPr lang="ru-RU" sz="2000" b="1" dirty="0">
                <a:solidFill>
                  <a:srgbClr val="002060"/>
                </a:solidFill>
              </a:rPr>
              <a:t>(с 01.09.2021 года)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258492"/>
              </p:ext>
            </p:extLst>
          </p:nvPr>
        </p:nvGraphicFramePr>
        <p:xfrm>
          <a:off x="228629" y="1447800"/>
          <a:ext cx="8504584" cy="522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371"/>
                <a:gridCol w="1845000"/>
                <a:gridCol w="1440000"/>
                <a:gridCol w="1665000"/>
                <a:gridCol w="2592213"/>
              </a:tblGrid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Год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Количество ОО   реализующих проект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Количество классов/ групп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Количество обучающихся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Наименование ОО</a:t>
                      </a:r>
                      <a:endParaRPr lang="ru-RU" sz="1900" dirty="0"/>
                    </a:p>
                  </a:txBody>
                  <a:tcPr/>
                </a:tc>
              </a:tr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2021-2022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2/6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122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МБОУ Школы №№ 3, 10 «Успех», 175, 171, 156, 65, ССПК ЛГСПО,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Лицей Сам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</a:rPr>
                        <a:t> ГТУ</a:t>
                      </a:r>
                      <a:endParaRPr lang="ru-RU" sz="19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496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2022-2023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3/15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309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+ МБОУ Школы №№ 105, 148, 49, 67, 83, 85, 144, 78, 26, ССЛ.</a:t>
                      </a:r>
                      <a:endParaRPr lang="ru-RU" sz="19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ru-RU" sz="2400" b="1" smtClean="0">
                          <a:solidFill>
                            <a:srgbClr val="002060"/>
                          </a:solidFill>
                        </a:rPr>
                        <a:t>2023-2024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(24)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4/18 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523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(…)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+ МБОУ Школы №№ 12, 81, 68, 72, </a:t>
                      </a:r>
                      <a:r>
                        <a:rPr lang="ru-RU" sz="1900" b="1" dirty="0" smtClean="0">
                          <a:solidFill>
                            <a:srgbClr val="FF0000"/>
                          </a:solidFill>
                        </a:rPr>
                        <a:t>45, 47 </a:t>
                      </a:r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…….</a:t>
                      </a:r>
                      <a:endParaRPr lang="ru-RU" sz="19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9228" y="3789000"/>
            <a:ext cx="3181484" cy="22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9228" y="238724"/>
            <a:ext cx="2968035" cy="319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331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9887844" y="813422"/>
            <a:ext cx="332232" cy="7649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spcCol="0" rtlCol="0" anchor="ctr"/>
          <a:lstStyle/>
          <a:p>
            <a:pPr algn="ctr" defTabSz="913924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781" y="219073"/>
            <a:ext cx="11580495" cy="49244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316" y="763437"/>
            <a:ext cx="5334000" cy="8649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924"/>
            <a:r>
              <a:rPr lang="ru-RU" sz="1900" b="1" dirty="0">
                <a:solidFill>
                  <a:srgbClr val="002060"/>
                </a:solidFill>
              </a:rPr>
              <a:t>П</a:t>
            </a:r>
            <a:r>
              <a:rPr lang="ru-RU" sz="1900" b="1" dirty="0" smtClean="0">
                <a:solidFill>
                  <a:srgbClr val="002060"/>
                </a:solidFill>
              </a:rPr>
              <a:t>артнеры  образовательных организаций участников проекта «Педагогический класс»           с 01.09.2021</a:t>
            </a:r>
            <a:endParaRPr lang="ru-RU" sz="19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2031699"/>
            <a:ext cx="5562600" cy="37292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98" tIns="45718" rIns="91398" bIns="45718" rtlCol="0" anchor="ctr"/>
          <a:lstStyle/>
          <a:p>
            <a:pPr algn="just" defTabSz="913924"/>
            <a:endParaRPr lang="ru-RU" sz="1600" dirty="0">
              <a:solidFill>
                <a:srgbClr val="002060"/>
              </a:solidFill>
            </a:endParaRPr>
          </a:p>
          <a:p>
            <a:pPr marL="285610" indent="-285610" algn="just" defTabSz="913924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Федеральное государственное бюджетное образовательное учреждение высшего образования </a:t>
            </a:r>
            <a:r>
              <a:rPr lang="ru-RU" sz="1600" b="1" dirty="0">
                <a:solidFill>
                  <a:srgbClr val="002060"/>
                </a:solidFill>
              </a:rPr>
              <a:t>Самарский государственный социально-педагогический университет (Центр </a:t>
            </a:r>
            <a:r>
              <a:rPr lang="ru-RU" sz="1600" b="1" dirty="0" err="1">
                <a:solidFill>
                  <a:srgbClr val="002060"/>
                </a:solidFill>
              </a:rPr>
              <a:t>довузовской</a:t>
            </a:r>
            <a:r>
              <a:rPr lang="ru-RU" sz="1600" b="1" dirty="0">
                <a:solidFill>
                  <a:srgbClr val="002060"/>
                </a:solidFill>
              </a:rPr>
              <a:t> подготовки) (ФГБОУ ВО СО СГСПУ);</a:t>
            </a:r>
          </a:p>
          <a:p>
            <a:pPr marL="285610" indent="-285610" algn="just" defTabSz="913924">
              <a:buFont typeface="Wingdings" pitchFamily="2" charset="2"/>
              <a:buChar char="§"/>
            </a:pPr>
            <a:endParaRPr lang="ru-RU" sz="1600" b="1" dirty="0">
              <a:solidFill>
                <a:srgbClr val="002060"/>
              </a:solidFill>
            </a:endParaRPr>
          </a:p>
          <a:p>
            <a:pPr marL="285610" indent="-285610" algn="just" defTabSz="913924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­Самарский филиал Государственного автономного образовательного учреждения высшего образования города Москвы </a:t>
            </a:r>
            <a:r>
              <a:rPr lang="ru-RU" sz="1600" b="1" dirty="0">
                <a:solidFill>
                  <a:srgbClr val="002060"/>
                </a:solidFill>
              </a:rPr>
              <a:t>«Московский городской педагогический университет»  (ГАУ ВО СФ МГПУ);</a:t>
            </a:r>
          </a:p>
          <a:p>
            <a:pPr marL="285610" indent="-285610" algn="just" defTabSz="913924">
              <a:buFont typeface="Wingdings" pitchFamily="2" charset="2"/>
              <a:buChar char="§"/>
            </a:pPr>
            <a:endParaRPr lang="ru-RU" sz="1600" b="1" dirty="0">
              <a:solidFill>
                <a:srgbClr val="002060"/>
              </a:solidFill>
            </a:endParaRPr>
          </a:p>
          <a:p>
            <a:pPr marL="285610" indent="-285610" algn="just" defTabSz="913924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­Государственное бюджетное профессиональное образовательное учреждение Самарской области </a:t>
            </a:r>
            <a:r>
              <a:rPr lang="ru-RU" sz="1600" b="1" dirty="0">
                <a:solidFill>
                  <a:srgbClr val="002060"/>
                </a:solidFill>
              </a:rPr>
              <a:t>«Самарский социально-педагогический колледж» (ГБПОУ СО ССПК);</a:t>
            </a:r>
          </a:p>
          <a:p>
            <a:pPr algn="just" defTabSz="913924"/>
            <a:r>
              <a:rPr lang="ru-RU" sz="1600" i="1" dirty="0">
                <a:solidFill>
                  <a:srgbClr val="002060"/>
                </a:solidFill>
              </a:rPr>
              <a:t>­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43203" y="1628385"/>
            <a:ext cx="166116" cy="50521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924"/>
            <a:endParaRPr lang="ru-RU" sz="19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03" y="6021947"/>
            <a:ext cx="1738884" cy="691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24144"/>
            <a:ext cx="1896152" cy="691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988800"/>
            <a:ext cx="1143000" cy="76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743" y="17821"/>
            <a:ext cx="2375916" cy="67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248400" y="228600"/>
            <a:ext cx="5410200" cy="8649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spcCol="0" rtlCol="0" anchor="ctr"/>
          <a:lstStyle/>
          <a:p>
            <a:pPr algn="ctr" defTabSz="913924"/>
            <a:r>
              <a:rPr lang="ru-RU" sz="1900" b="1" dirty="0" smtClean="0">
                <a:solidFill>
                  <a:srgbClr val="002060"/>
                </a:solidFill>
              </a:rPr>
              <a:t>Кураторы – наставники наши уважаемые учителя в образовательных организациях</a:t>
            </a:r>
            <a:endParaRPr lang="ru-RU" sz="19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1\Desktop\ФОТО педкласс\16747959776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84" b="17599"/>
          <a:stretch/>
        </p:blipFill>
        <p:spPr bwMode="auto">
          <a:xfrm>
            <a:off x="8153400" y="4495803"/>
            <a:ext cx="3699957" cy="210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\Desktop\ФОТО педкласс\IMG-3a4263abd724946191f5720d1987a2da-V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8" t="10085" b="9396"/>
          <a:stretch/>
        </p:blipFill>
        <p:spPr bwMode="auto">
          <a:xfrm>
            <a:off x="6286172" y="1755915"/>
            <a:ext cx="2180645" cy="26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534400" y="1620588"/>
            <a:ext cx="3352800" cy="27990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spcCol="0" rtlCol="0" anchor="ctr"/>
          <a:lstStyle/>
          <a:p>
            <a:pPr algn="ctr" defTabSz="913924"/>
            <a:r>
              <a:rPr lang="ru-RU" sz="1500" b="1" dirty="0" smtClean="0">
                <a:solidFill>
                  <a:srgbClr val="002060"/>
                </a:solidFill>
              </a:rPr>
              <a:t>Обучение </a:t>
            </a:r>
          </a:p>
          <a:p>
            <a:pPr algn="ctr" defTabSz="913924"/>
            <a:r>
              <a:rPr lang="ru-RU" sz="1500" b="1" dirty="0" smtClean="0">
                <a:solidFill>
                  <a:srgbClr val="002060"/>
                </a:solidFill>
              </a:rPr>
              <a:t>в </a:t>
            </a:r>
            <a:r>
              <a:rPr lang="ru-RU" sz="1500" b="1" dirty="0">
                <a:solidFill>
                  <a:srgbClr val="002060"/>
                </a:solidFill>
              </a:rPr>
              <a:t>Академии министерства просвещения РФ </a:t>
            </a:r>
            <a:r>
              <a:rPr lang="ru-RU" sz="1500" b="1" dirty="0" smtClean="0">
                <a:solidFill>
                  <a:srgbClr val="002060"/>
                </a:solidFill>
              </a:rPr>
              <a:t> г</a:t>
            </a:r>
            <a:r>
              <a:rPr lang="ru-RU" sz="1500" b="1" dirty="0">
                <a:solidFill>
                  <a:srgbClr val="002060"/>
                </a:solidFill>
              </a:rPr>
              <a:t>. </a:t>
            </a:r>
            <a:r>
              <a:rPr lang="ru-RU" sz="1500" b="1" dirty="0" smtClean="0">
                <a:solidFill>
                  <a:srgbClr val="002060"/>
                </a:solidFill>
              </a:rPr>
              <a:t>Москва:</a:t>
            </a:r>
          </a:p>
          <a:p>
            <a:pPr algn="ctr" defTabSz="913924"/>
            <a:r>
              <a:rPr lang="ru-RU" sz="1500" b="1" dirty="0">
                <a:solidFill>
                  <a:srgbClr val="002060"/>
                </a:solidFill>
              </a:rPr>
              <a:t>-</a:t>
            </a:r>
            <a:r>
              <a:rPr lang="ru-RU" sz="1500" b="1" dirty="0" smtClean="0">
                <a:solidFill>
                  <a:srgbClr val="002060"/>
                </a:solidFill>
              </a:rPr>
              <a:t> 2022, </a:t>
            </a:r>
            <a:r>
              <a:rPr lang="ru-RU" sz="1500" b="1" dirty="0">
                <a:solidFill>
                  <a:srgbClr val="002060"/>
                </a:solidFill>
              </a:rPr>
              <a:t>обучающие семинары </a:t>
            </a:r>
          </a:p>
          <a:p>
            <a:pPr algn="ctr" defTabSz="913924"/>
            <a:r>
              <a:rPr lang="ru-RU" sz="1500" b="1" dirty="0">
                <a:solidFill>
                  <a:srgbClr val="002060"/>
                </a:solidFill>
              </a:rPr>
              <a:t>по вопросам реализации образовательной программы в психолого-педагогических </a:t>
            </a:r>
            <a:r>
              <a:rPr lang="ru-RU" sz="1500" b="1" dirty="0" smtClean="0">
                <a:solidFill>
                  <a:srgbClr val="002060"/>
                </a:solidFill>
              </a:rPr>
              <a:t>классах;</a:t>
            </a:r>
          </a:p>
          <a:p>
            <a:pPr algn="ctr" defTabSz="913924"/>
            <a:r>
              <a:rPr lang="ru-RU" sz="1500" b="1" dirty="0" smtClean="0">
                <a:solidFill>
                  <a:srgbClr val="002060"/>
                </a:solidFill>
              </a:rPr>
              <a:t> - 2023</a:t>
            </a:r>
            <a:r>
              <a:rPr lang="ru-RU" sz="1500" b="1" dirty="0">
                <a:solidFill>
                  <a:srgbClr val="002060"/>
                </a:solidFill>
              </a:rPr>
              <a:t>, </a:t>
            </a:r>
            <a:r>
              <a:rPr lang="ru-RU" sz="1500" b="1" dirty="0" err="1">
                <a:solidFill>
                  <a:srgbClr val="002060"/>
                </a:solidFill>
              </a:rPr>
              <a:t>Коуч</a:t>
            </a:r>
            <a:r>
              <a:rPr lang="ru-RU" sz="1500" b="1" dirty="0">
                <a:solidFill>
                  <a:srgbClr val="002060"/>
                </a:solidFill>
              </a:rPr>
              <a:t>-сессия «Развитие сети профильных психолого-педагогических классов (групп)» </a:t>
            </a: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5638800" y="4495803"/>
            <a:ext cx="2286000" cy="2105108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spcCol="0" rtlCol="0" anchor="ctr"/>
          <a:lstStyle/>
          <a:p>
            <a:pPr algn="ctr" defTabSz="913924"/>
            <a:r>
              <a:rPr lang="ru-RU" sz="1600" b="1" dirty="0" smtClean="0">
                <a:solidFill>
                  <a:srgbClr val="002060"/>
                </a:solidFill>
              </a:rPr>
              <a:t>Наши партнеры – наши наставники и помощники</a:t>
            </a:r>
          </a:p>
          <a:p>
            <a:pPr algn="ctr" defTabSz="913924"/>
            <a:r>
              <a:rPr lang="ru-RU" sz="1600" b="1" dirty="0" smtClean="0">
                <a:solidFill>
                  <a:srgbClr val="002060"/>
                </a:solidFill>
              </a:rPr>
              <a:t>оказывают содействие в ПК учителей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4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3" t="3572" r="2195" b="17500"/>
          <a:stretch/>
        </p:blipFill>
        <p:spPr bwMode="auto">
          <a:xfrm>
            <a:off x="3171000" y="5143538"/>
            <a:ext cx="2432757" cy="157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747"/>
            <a:ext cx="1205689" cy="107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C:\Users\user1\Desktop\ФОТО педкласс\16747959398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9" t="29877" r="2469" b="31781"/>
          <a:stretch/>
        </p:blipFill>
        <p:spPr bwMode="auto">
          <a:xfrm>
            <a:off x="111000" y="5151263"/>
            <a:ext cx="2895601" cy="1241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424929"/>
              </p:ext>
            </p:extLst>
          </p:nvPr>
        </p:nvGraphicFramePr>
        <p:xfrm>
          <a:off x="6225" y="1318170"/>
          <a:ext cx="8153400" cy="4175760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990600"/>
                <a:gridCol w="1066800"/>
                <a:gridCol w="990600"/>
                <a:gridCol w="990600"/>
                <a:gridCol w="1066800"/>
                <a:gridCol w="855000"/>
                <a:gridCol w="1278600"/>
              </a:tblGrid>
              <a:tr h="715081">
                <a:tc row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Учебный год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/>
                    </a:p>
                    <a:p>
                      <a:pPr algn="ctr"/>
                      <a:r>
                        <a:rPr lang="ru-RU" sz="1600" b="1" dirty="0" smtClean="0"/>
                        <a:t>Окружной этап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Региональный этап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Всероссийский заключительный этап (очный г. Ярославль)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696">
                <a:tc v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/>
                        <a:t>Кол-во участников (чел.)</a:t>
                      </a:r>
                      <a:endParaRPr lang="ru-RU" sz="1200" b="1" dirty="0"/>
                    </a:p>
                  </a:txBody>
                  <a:tcPr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/>
                        <a:t>Кол-во</a:t>
                      </a:r>
                      <a:r>
                        <a:rPr lang="ru-RU" sz="1200" b="1" baseline="0" dirty="0" smtClean="0"/>
                        <a:t> победителей/призеров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Лучшие видеоролики</a:t>
                      </a:r>
                    </a:p>
                    <a:p>
                      <a:pPr algn="ctr"/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/>
                        <a:t>Кол-во участников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/>
                        <a:t>Кол-во</a:t>
                      </a:r>
                      <a:r>
                        <a:rPr lang="ru-RU" sz="1200" b="1" baseline="0" dirty="0" smtClean="0"/>
                        <a:t> победителей/призеров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/>
                        <a:t>Кол-во участников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/>
                        <a:t>Кол-во</a:t>
                      </a:r>
                      <a:r>
                        <a:rPr lang="ru-RU" sz="1200" b="1" baseline="0" dirty="0" smtClean="0"/>
                        <a:t> победителей/призеров</a:t>
                      </a:r>
                      <a:endParaRPr lang="ru-RU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  <a:tr h="36250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2021-2022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56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14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14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3/2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1 призер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</a:rPr>
                        <a:t>Коробский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 Никита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Лицей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</a:rPr>
                        <a:t>СамГТУ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0651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2022-2023</a:t>
                      </a:r>
                      <a:endParaRPr lang="ru-RU" sz="14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99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24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24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4/3</a:t>
                      </a:r>
                      <a:endParaRPr lang="ru-RU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/>
                        <a:t>4</a:t>
                      </a:r>
                    </a:p>
                    <a:p>
                      <a:pPr algn="ctr"/>
                      <a:r>
                        <a:rPr lang="ru-RU" sz="1100" b="1" dirty="0" smtClean="0"/>
                        <a:t>МБОУ Школы №№ 49, 148              </a:t>
                      </a:r>
                      <a:r>
                        <a:rPr lang="ru-RU" sz="1100" b="1" dirty="0" err="1" smtClean="0"/>
                        <a:t>г.о</a:t>
                      </a:r>
                      <a:r>
                        <a:rPr lang="ru-RU" sz="1100" b="1" dirty="0" smtClean="0"/>
                        <a:t>. Самара</a:t>
                      </a:r>
                      <a:endParaRPr lang="ru-RU" sz="11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 призера,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 1 номинация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«Влюбленные в профессию» Кваша А. МБОУ Школа № 148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6" r="1426" b="6290"/>
          <a:stretch/>
        </p:blipFill>
        <p:spPr bwMode="auto">
          <a:xfrm>
            <a:off x="8298224" y="1854000"/>
            <a:ext cx="3778195" cy="30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1599" y="152400"/>
            <a:ext cx="7477126" cy="1071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Всероссийская психолого-педагогическая олимпиада </a:t>
            </a:r>
            <a:r>
              <a:rPr lang="ru-RU" b="1" dirty="0">
                <a:solidFill>
                  <a:srgbClr val="002060"/>
                </a:solidFill>
              </a:rPr>
              <a:t>школьников </a:t>
            </a:r>
            <a:r>
              <a:rPr lang="ru-RU" b="1" dirty="0" smtClean="0">
                <a:solidFill>
                  <a:srgbClr val="002060"/>
                </a:solidFill>
              </a:rPr>
              <a:t>им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К.Д.Ушинскогов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2023-2024: 16.11.2023 - Окружной этап;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               13.12.2023 – </a:t>
            </a:r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егиональный этап.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0999" y="197398"/>
            <a:ext cx="1535843" cy="149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1\Desktop\Мальчикова резерв доков 2023\2022-2023\2022-2023 Педагогические классы\ФОТО педкласс\168802475519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3" t="23492" r="33440" b="23263"/>
          <a:stretch/>
        </p:blipFill>
        <p:spPr bwMode="auto">
          <a:xfrm>
            <a:off x="5640448" y="5006250"/>
            <a:ext cx="3208277" cy="173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7954" y="289912"/>
            <a:ext cx="1305234" cy="1401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1\Desktop\Мальчикова резерв доков 2023\2022-2023\2022-2023 Педагогические классы\ФОТО педкласс\16880254436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1000" y="4942453"/>
            <a:ext cx="2828940" cy="178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616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249" y="1714335"/>
            <a:ext cx="11580495" cy="6155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33400"/>
            <a:ext cx="3048000" cy="30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 descr="https://img.vp43.ru/news/54/54089/0orig.jpg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98" tIns="45718" rIns="91398" bIns="45718" numCol="1" anchor="t" anchorCtr="0" compatLnSpc="1">
            <a:prstTxWarp prst="textNoShape">
              <a:avLst/>
            </a:prstTxWarp>
          </a:bodyPr>
          <a:lstStyle/>
          <a:p>
            <a:pPr defTabSz="913924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6" name="AutoShape 9" descr="https://img.vp43.ru/news/54/54089/0orig.jpg"/>
          <p:cNvSpPr>
            <a:spLocks noChangeAspect="1" noChangeArrowheads="1"/>
          </p:cNvSpPr>
          <p:nvPr/>
        </p:nvSpPr>
        <p:spPr bwMode="auto">
          <a:xfrm>
            <a:off x="307975" y="79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98" tIns="45718" rIns="91398" bIns="45718" numCol="1" anchor="t" anchorCtr="0" compatLnSpc="1">
            <a:prstTxWarp prst="textNoShape">
              <a:avLst/>
            </a:prstTxWarp>
          </a:bodyPr>
          <a:lstStyle/>
          <a:p>
            <a:pPr defTabSz="913924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7" name="AutoShape 11" descr="https://img.vp43.ru/news/54/54089/0orig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8249" y="1714350"/>
            <a:ext cx="11580495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398" tIns="45718" rIns="91398" bIns="4571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76"/>
          <a:stretch/>
        </p:blipFill>
        <p:spPr bwMode="auto">
          <a:xfrm>
            <a:off x="228627" y="533403"/>
            <a:ext cx="373377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48000" y="2998113"/>
            <a:ext cx="6096000" cy="338555"/>
          </a:xfrm>
          <a:prstGeom prst="rect">
            <a:avLst/>
          </a:prstGeom>
        </p:spPr>
        <p:txBody>
          <a:bodyPr lIns="91398" tIns="45718" rIns="91398" bIns="45718">
            <a:spAutoFit/>
          </a:bodyPr>
          <a:lstStyle/>
          <a:p>
            <a:pPr defTabSz="913924">
              <a:defRPr/>
            </a:pPr>
            <a:r>
              <a:rPr lang="ru-RU" sz="1600" b="1" kern="0" dirty="0">
                <a:solidFill>
                  <a:srgbClr val="002060"/>
                </a:solidFill>
                <a:cs typeface="Calibri" pitchFamily="34" charset="0"/>
              </a:rPr>
              <a:t> </a:t>
            </a:r>
            <a:endParaRPr lang="ru-RU" sz="19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38600" y="3592352"/>
            <a:ext cx="3505200" cy="31894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924"/>
            <a:endParaRPr lang="ru-RU" sz="1500" dirty="0">
              <a:solidFill>
                <a:srgbClr val="002060"/>
              </a:solidFill>
            </a:endParaRPr>
          </a:p>
          <a:p>
            <a:pPr algn="ctr" defTabSz="913924"/>
            <a:r>
              <a:rPr lang="ru-RU" sz="1500" dirty="0" smtClean="0">
                <a:solidFill>
                  <a:srgbClr val="002060"/>
                </a:solidFill>
              </a:rPr>
              <a:t>Первым </a:t>
            </a:r>
            <a:r>
              <a:rPr lang="ru-RU" sz="1500" dirty="0">
                <a:solidFill>
                  <a:srgbClr val="002060"/>
                </a:solidFill>
              </a:rPr>
              <a:t>мероприятием, в рамках Года педагога и наставника, проведена встреча Министра образования и науки Самарской области </a:t>
            </a:r>
            <a:r>
              <a:rPr lang="ru-RU" sz="1500" dirty="0" err="1">
                <a:solidFill>
                  <a:srgbClr val="002060"/>
                </a:solidFill>
              </a:rPr>
              <a:t>В.А.Акопьяна</a:t>
            </a:r>
            <a:r>
              <a:rPr lang="ru-RU" sz="1500" dirty="0">
                <a:solidFill>
                  <a:srgbClr val="002060"/>
                </a:solidFill>
              </a:rPr>
              <a:t> с участниками специализированной профильной смены «Педагогический старт» Самарского регионального центра для одаренных детей </a:t>
            </a:r>
          </a:p>
          <a:p>
            <a:pPr algn="ctr" defTabSz="913924"/>
            <a:r>
              <a:rPr lang="ru-RU" sz="1200" b="1" dirty="0">
                <a:solidFill>
                  <a:srgbClr val="002060"/>
                </a:solidFill>
              </a:rPr>
              <a:t>(программа разработана ГАУ ВО СФ МГПУ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</a:p>
          <a:p>
            <a:pPr algn="ctr" defTabSz="913924"/>
            <a:r>
              <a:rPr lang="ru-RU" sz="1200" b="1" dirty="0">
                <a:solidFill>
                  <a:srgbClr val="002060"/>
                </a:solidFill>
              </a:rPr>
              <a:t>Телерепортаж: «Новости губернии» </a:t>
            </a:r>
            <a:r>
              <a:rPr lang="ru-RU" sz="1200" dirty="0">
                <a:solidFill>
                  <a:srgbClr val="002060"/>
                </a:solidFill>
              </a:rPr>
              <a:t>18_01_2023_Педагогическая смена в центре Вега</a:t>
            </a:r>
            <a:br>
              <a:rPr lang="ru-RU" sz="1200" dirty="0">
                <a:solidFill>
                  <a:srgbClr val="002060"/>
                </a:solidFill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8208" name="Picture 16" descr="C:\Users\user1\Desktop\ФОТО педкласс\IMG-2a25c74ed636b20637813cfa4f4ab1c1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1" t="27526" r="1420"/>
          <a:stretch/>
        </p:blipFill>
        <p:spPr bwMode="auto">
          <a:xfrm>
            <a:off x="7618012" y="4052691"/>
            <a:ext cx="4365266" cy="22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Users\user1\Desktop\ФОТО педкласс\IMG-4deb7baaebc4fb7cf3265b453b294799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" t="6615" r="2873"/>
          <a:stretch/>
        </p:blipFill>
        <p:spPr bwMode="auto">
          <a:xfrm>
            <a:off x="184748" y="4134679"/>
            <a:ext cx="3681455" cy="24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541" y="2590303"/>
            <a:ext cx="1635317" cy="967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000" y="429557"/>
            <a:ext cx="3870001" cy="219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95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7600" y="5486400"/>
            <a:ext cx="4191000" cy="246221"/>
          </a:xfrm>
        </p:spPr>
        <p:txBody>
          <a:bodyPr/>
          <a:lstStyle/>
          <a:p>
            <a:r>
              <a:rPr lang="ru-RU" sz="1600" dirty="0">
                <a:latin typeface="+mj-lt"/>
              </a:rPr>
              <a:t>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249" y="1714323"/>
            <a:ext cx="11580495" cy="292388"/>
          </a:xfrm>
        </p:spPr>
        <p:txBody>
          <a:bodyPr/>
          <a:lstStyle/>
          <a:p>
            <a:endParaRPr lang="ru-RU" sz="19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3096" y="1168013"/>
            <a:ext cx="3730304" cy="21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1\Desktop\ФОТО педкласс\_Mg3DK6U-U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3" r="4811"/>
          <a:stretch/>
        </p:blipFill>
        <p:spPr bwMode="auto">
          <a:xfrm>
            <a:off x="564545" y="1193885"/>
            <a:ext cx="3146455" cy="21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61000" y="1151138"/>
            <a:ext cx="3590400" cy="2125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924"/>
            <a:r>
              <a:rPr lang="ru-RU" sz="1500" b="1" dirty="0">
                <a:solidFill>
                  <a:srgbClr val="002060"/>
                </a:solidFill>
              </a:rPr>
              <a:t>Общение происходило в живом формате «вопрос – ответ».</a:t>
            </a:r>
          </a:p>
          <a:p>
            <a:pPr algn="ctr" defTabSz="913924"/>
            <a:r>
              <a:rPr lang="ru-RU" sz="1500" b="1" dirty="0">
                <a:solidFill>
                  <a:srgbClr val="002060"/>
                </a:solidFill>
              </a:rPr>
              <a:t>По завершению встречи, некоторые из ребят признались, что утвердились в желании стать учителями, убедившись в том, как важно и интересно лично участвовать в создании успешного будущего для своего города , области, страны.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"/>
            <a:ext cx="11582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924"/>
            <a:r>
              <a:rPr lang="ru-RU" sz="1600" b="1" dirty="0">
                <a:solidFill>
                  <a:srgbClr val="002060"/>
                </a:solidFill>
              </a:rPr>
              <a:t>Встреча Министра образования и науки Самарской области </a:t>
            </a:r>
            <a:r>
              <a:rPr lang="ru-RU" sz="1600" b="1" dirty="0" err="1">
                <a:solidFill>
                  <a:srgbClr val="002060"/>
                </a:solidFill>
              </a:rPr>
              <a:t>В.А.Акопьяна</a:t>
            </a:r>
            <a:r>
              <a:rPr lang="ru-RU" sz="1600" b="1" dirty="0">
                <a:solidFill>
                  <a:srgbClr val="002060"/>
                </a:solidFill>
              </a:rPr>
              <a:t> с участниками специализированной профильной смены «Педагогический старт» Самарского регионального центра для одаренных детей «ВЕГА»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46000" y="3378826"/>
            <a:ext cx="8105699" cy="339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defTabSz="913924"/>
            <a:endParaRPr lang="ru-RU" sz="1500" dirty="0">
              <a:solidFill>
                <a:srgbClr val="002060"/>
              </a:solidFill>
            </a:endParaRPr>
          </a:p>
          <a:p>
            <a:pPr defTabSz="913924"/>
            <a:endParaRPr lang="ru-RU" sz="1500" dirty="0">
              <a:solidFill>
                <a:srgbClr val="002060"/>
              </a:solidFill>
            </a:endParaRPr>
          </a:p>
          <a:p>
            <a:pPr defTabSz="913924"/>
            <a:endParaRPr lang="ru-RU" sz="1500" dirty="0">
              <a:solidFill>
                <a:srgbClr val="002060"/>
              </a:solidFill>
            </a:endParaRPr>
          </a:p>
          <a:p>
            <a:pPr defTabSz="913924"/>
            <a:r>
              <a:rPr lang="ru-RU" sz="1500" b="1" dirty="0" err="1">
                <a:solidFill>
                  <a:srgbClr val="002060"/>
                </a:solidFill>
              </a:rPr>
              <a:t>В.А.Акопьян</a:t>
            </a:r>
            <a:r>
              <a:rPr lang="ru-RU" sz="1500" b="1" dirty="0">
                <a:solidFill>
                  <a:srgbClr val="002060"/>
                </a:solidFill>
              </a:rPr>
              <a:t> рассказал ребятам: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Самарская область лидирующий регион в </a:t>
            </a:r>
            <a:r>
              <a:rPr lang="ru-RU" sz="1500" dirty="0" smtClean="0">
                <a:solidFill>
                  <a:srgbClr val="002060"/>
                </a:solidFill>
              </a:rPr>
              <a:t>России </a:t>
            </a:r>
            <a:r>
              <a:rPr lang="ru-RU" sz="1500" dirty="0">
                <a:solidFill>
                  <a:srgbClr val="002060"/>
                </a:solidFill>
              </a:rPr>
              <a:t>по созданию условий для воспитания детей;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Оснащение общеобразовательных организаций в 2019-2022 годах;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Современная </a:t>
            </a:r>
            <a:r>
              <a:rPr lang="ru-RU" sz="1500" dirty="0" err="1">
                <a:solidFill>
                  <a:srgbClr val="002060"/>
                </a:solidFill>
              </a:rPr>
              <a:t>инфрастуктура</a:t>
            </a:r>
            <a:r>
              <a:rPr lang="ru-RU" sz="1500" dirty="0">
                <a:solidFill>
                  <a:srgbClr val="002060"/>
                </a:solidFill>
              </a:rPr>
              <a:t> дополнительного образования;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Система работы с одаренными детьми;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НП «Образование» «Цифровая образовательная среда»;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Поддержка педагогов в целях улучшения их жилищных условий;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Целевое обучение за счет средств бюджета Самарской области;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Меры социальной поддержки молодых педагогических работников Самарской области;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Мера социальной поддержки  выпускников образовательных учреждений высшего образования и профессиональных образовательных учреждений, обучающихся по педагогическим специальностям;</a:t>
            </a:r>
          </a:p>
          <a:p>
            <a:pPr marL="285610" indent="-285610" defTabSz="913924">
              <a:buFontTx/>
              <a:buChar char="-"/>
            </a:pPr>
            <a:r>
              <a:rPr lang="ru-RU" sz="1500" dirty="0">
                <a:solidFill>
                  <a:srgbClr val="002060"/>
                </a:solidFill>
              </a:rPr>
              <a:t>Поддержка педагогов в целях улучшения их жилищных условий.</a:t>
            </a:r>
          </a:p>
          <a:p>
            <a:pPr marL="285610" indent="-285610" defTabSz="913924">
              <a:buFontTx/>
              <a:buChar char="-"/>
            </a:pPr>
            <a:endParaRPr lang="ru-RU" sz="1500" dirty="0">
              <a:solidFill>
                <a:srgbClr val="002060"/>
              </a:solidFill>
            </a:endParaRPr>
          </a:p>
          <a:p>
            <a:pPr marL="285610" indent="-285610" defTabSz="913924">
              <a:buFontTx/>
              <a:buChar char="-"/>
            </a:pPr>
            <a:endParaRPr lang="ru-RU" sz="1500" dirty="0">
              <a:solidFill>
                <a:srgbClr val="002060"/>
              </a:solidFill>
            </a:endParaRPr>
          </a:p>
          <a:p>
            <a:pPr marL="285610" indent="-285610" defTabSz="913924">
              <a:buFontTx/>
              <a:buChar char="-"/>
            </a:pP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000" y="3405909"/>
            <a:ext cx="2430001" cy="1799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8" rIns="91398" bIns="45718" rtlCol="0" anchor="ctr"/>
          <a:lstStyle/>
          <a:p>
            <a:pPr algn="ctr" defTabSz="913924"/>
            <a:r>
              <a:rPr lang="ru-RU" sz="1600" b="1" dirty="0">
                <a:solidFill>
                  <a:srgbClr val="002060"/>
                </a:solidFill>
              </a:rPr>
              <a:t>МИНИСТР- ученики педагогических классов </a:t>
            </a:r>
            <a:r>
              <a:rPr lang="ru-RU" sz="1600" b="1" dirty="0" err="1">
                <a:solidFill>
                  <a:srgbClr val="002060"/>
                </a:solidFill>
              </a:rPr>
              <a:t>г.о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</a:rPr>
              <a:t>Самара</a:t>
            </a:r>
          </a:p>
          <a:p>
            <a:pPr algn="ctr" defTabSz="913924"/>
            <a:endParaRPr lang="ru-RU" sz="1600" b="1" dirty="0">
              <a:solidFill>
                <a:srgbClr val="002060"/>
              </a:solidFill>
            </a:endParaRPr>
          </a:p>
          <a:p>
            <a:pPr algn="ctr" defTabSz="913924"/>
            <a:r>
              <a:rPr lang="ru-RU" sz="1600" b="1" dirty="0" smtClean="0">
                <a:solidFill>
                  <a:srgbClr val="002060"/>
                </a:solidFill>
              </a:rPr>
              <a:t>Доступный </a:t>
            </a:r>
            <a:r>
              <a:rPr lang="ru-RU" sz="1600" b="1" dirty="0">
                <a:solidFill>
                  <a:srgbClr val="002060"/>
                </a:solidFill>
              </a:rPr>
              <a:t>взрослый разговор на серьезные темы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11" y="5205908"/>
            <a:ext cx="3095578" cy="165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72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6000" y="101973"/>
            <a:ext cx="11001949" cy="139202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Постановление Администрации городского округа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Самара от 12.05.2023 N 433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000" y="1998663"/>
            <a:ext cx="4136400" cy="36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000" y="1998663"/>
            <a:ext cx="688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3. Финансирование расходов по предоставлению ежемесячной денежной </a:t>
            </a:r>
            <a:r>
              <a:rPr lang="ru-RU" dirty="0" smtClean="0">
                <a:solidFill>
                  <a:prstClr val="black"/>
                </a:solidFill>
              </a:rPr>
              <a:t>выплаты выпускникам </a:t>
            </a:r>
            <a:r>
              <a:rPr lang="ru-RU" dirty="0">
                <a:solidFill>
                  <a:prstClr val="black"/>
                </a:solidFill>
              </a:rPr>
              <a:t>педагогических классов общеобразовательных организаций городского округа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Самара, обучающимся по педагогическим специальностям (направлениям подготовки) </a:t>
            </a:r>
            <a:r>
              <a:rPr lang="ru-RU" dirty="0" smtClean="0">
                <a:solidFill>
                  <a:prstClr val="black"/>
                </a:solidFill>
              </a:rPr>
              <a:t>в профессиональных </a:t>
            </a:r>
            <a:r>
              <a:rPr lang="ru-RU" dirty="0">
                <a:solidFill>
                  <a:prstClr val="black"/>
                </a:solidFill>
              </a:rPr>
              <a:t>образовательных организациях или образовательных организациях </a:t>
            </a:r>
            <a:r>
              <a:rPr lang="ru-RU" dirty="0" smtClean="0">
                <a:solidFill>
                  <a:prstClr val="black"/>
                </a:solidFill>
              </a:rPr>
              <a:t>высшего образования</a:t>
            </a:r>
            <a:r>
              <a:rPr lang="ru-RU" dirty="0">
                <a:solidFill>
                  <a:prstClr val="black"/>
                </a:solidFill>
              </a:rPr>
              <a:t>, расположенных на территории Самарской области, является </a:t>
            </a:r>
            <a:r>
              <a:rPr lang="ru-RU" dirty="0" smtClean="0">
                <a:solidFill>
                  <a:prstClr val="black"/>
                </a:solidFill>
              </a:rPr>
              <a:t>расходным обязательством </a:t>
            </a:r>
            <a:r>
              <a:rPr lang="ru-RU" dirty="0">
                <a:solidFill>
                  <a:prstClr val="black"/>
                </a:solidFill>
              </a:rPr>
              <a:t>городского округа Самара и осуществляется в пределах объема </a:t>
            </a:r>
            <a:r>
              <a:rPr lang="ru-RU" dirty="0" smtClean="0">
                <a:solidFill>
                  <a:prstClr val="black"/>
                </a:solidFill>
              </a:rPr>
              <a:t>бюджетных ассигнований</a:t>
            </a:r>
            <a:r>
              <a:rPr lang="ru-RU" dirty="0">
                <a:solidFill>
                  <a:prstClr val="black"/>
                </a:solidFill>
              </a:rPr>
              <a:t>, предусмотренных в установленном порядке решением Думы городского </a:t>
            </a:r>
            <a:r>
              <a:rPr lang="ru-RU" dirty="0" smtClean="0">
                <a:solidFill>
                  <a:prstClr val="black"/>
                </a:solidFill>
              </a:rPr>
              <a:t>округа  Самара </a:t>
            </a:r>
            <a:r>
              <a:rPr lang="ru-RU" dirty="0">
                <a:solidFill>
                  <a:prstClr val="black"/>
                </a:solidFill>
              </a:rPr>
              <a:t>о бюджете городского округа Самара на соответствующий финансовый </a:t>
            </a:r>
            <a:r>
              <a:rPr lang="ru-RU" dirty="0" smtClean="0">
                <a:solidFill>
                  <a:prstClr val="black"/>
                </a:solidFill>
              </a:rPr>
              <a:t>год Департаменту </a:t>
            </a:r>
            <a:r>
              <a:rPr lang="ru-RU" dirty="0">
                <a:solidFill>
                  <a:prstClr val="black"/>
                </a:solidFill>
              </a:rPr>
              <a:t>опеки, попечительства и социальной поддержки Администрации </a:t>
            </a:r>
            <a:r>
              <a:rPr lang="ru-RU" dirty="0" smtClean="0">
                <a:solidFill>
                  <a:prstClr val="black"/>
                </a:solidFill>
              </a:rPr>
              <a:t>городского округа Самара.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1000" y="2290725"/>
            <a:ext cx="3038475" cy="34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40216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00" y="99000"/>
            <a:ext cx="11970000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6000" y="189000"/>
            <a:ext cx="13096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71000" y="324000"/>
            <a:ext cx="6165000" cy="589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Постановление Администрации городского округа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Самара от 12.05.2023 N 433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«Об </a:t>
            </a:r>
            <a:r>
              <a:rPr lang="ru-RU" sz="2000" dirty="0">
                <a:solidFill>
                  <a:srgbClr val="002060"/>
                </a:solidFill>
              </a:rPr>
              <a:t>утверждении Порядка предоставления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ежемесячной денежной выплаты выпускникам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педагогических классов общеобразовательных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организаций городского округа Самара,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обучающимся по педагогическим специальностям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(направлениям подготовки) в профессиональных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образовательных организациях или образовательных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организациях высшего образования, расположенных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на территории Самарской области»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(вступило в силу с момента опубликования </a:t>
            </a:r>
            <a:r>
              <a:rPr lang="ru-RU" sz="2000" dirty="0" smtClean="0">
                <a:solidFill>
                  <a:srgbClr val="002060"/>
                </a:solidFill>
              </a:rPr>
              <a:t>23.05.2023) 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049" y="4734000"/>
            <a:ext cx="4981575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000" y="1535062"/>
            <a:ext cx="4909625" cy="29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930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739</Words>
  <Application>Microsoft Office PowerPoint</Application>
  <PresentationFormat>Произвольный</PresentationFormat>
  <Paragraphs>126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Office Theme</vt:lpstr>
      <vt:lpstr>5_Office Theme</vt:lpstr>
      <vt:lpstr>1_Office Theme</vt:lpstr>
      <vt:lpstr>2_Office Theme</vt:lpstr>
      <vt:lpstr>2_Тема Office</vt:lpstr>
      <vt:lpstr>3_Тема Office</vt:lpstr>
      <vt:lpstr>Слайд 1</vt:lpstr>
      <vt:lpstr> </vt:lpstr>
      <vt:lpstr>Слайд 3</vt:lpstr>
      <vt:lpstr>Слайд 4</vt:lpstr>
      <vt:lpstr> </vt:lpstr>
      <vt:lpstr> Постановление Администрации городского округа Самара от 12.05.2023 N 433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HP</cp:lastModifiedBy>
  <cp:revision>96</cp:revision>
  <cp:lastPrinted>2023-06-29T08:36:42Z</cp:lastPrinted>
  <dcterms:created xsi:type="dcterms:W3CDTF">2020-11-01T12:52:57Z</dcterms:created>
  <dcterms:modified xsi:type="dcterms:W3CDTF">2023-09-27T11:57:57Z</dcterms:modified>
</cp:coreProperties>
</file>